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72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2" d="100"/>
          <a:sy n="82" d="100"/>
        </p:scale>
        <p:origin x="-1620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1168" y="179512"/>
            <a:ext cx="1052736" cy="96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8760" y="4067944"/>
            <a:ext cx="4965204" cy="2040227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Республиканская научно-практическая конференция школьников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«Мои первые научные открытия»</a:t>
            </a:r>
            <a:r>
              <a:rPr lang="ru-RU" dirty="0" smtClean="0">
                <a:solidFill>
                  <a:srgbClr val="CC3300"/>
                </a:solidFill>
              </a:rPr>
              <a:t/>
            </a:r>
            <a:br>
              <a:rPr lang="ru-RU" dirty="0" smtClean="0">
                <a:solidFill>
                  <a:srgbClr val="CC3300"/>
                </a:solidFill>
              </a:rPr>
            </a:br>
            <a:endParaRPr lang="ru-RU" dirty="0">
              <a:solidFill>
                <a:srgbClr val="CC33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80728" y="1187624"/>
            <a:ext cx="5877272" cy="1904752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и науки Республики Татарстан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Государственное научное бюджетное учреждение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«Академия наук Республики Татарстан» 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Исполнительного комитета муниципального образования города Казани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«Средняя общеобразовательная школа № 54 с углубленным изучением отдельных предметов» Авиастроительного района города Казани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700808" y="7596337"/>
            <a:ext cx="3813076" cy="1296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20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марта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1520"/>
            <a:ext cx="6576864" cy="152400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Республиканская научно-практическая</a:t>
            </a:r>
            <a:b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конференция школьников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«Мои первые научные открытия» </a:t>
            </a: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 точных наук (математика, физика, </a:t>
            </a:r>
            <a:b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информатика, робототехника,  астрономия)</a:t>
            </a:r>
            <a:r>
              <a:rPr lang="ru-RU" sz="16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88640" y="1547664"/>
          <a:ext cx="6480719" cy="75442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355"/>
                <a:gridCol w="2133917"/>
                <a:gridCol w="1540600"/>
                <a:gridCol w="403617"/>
                <a:gridCol w="1008110"/>
                <a:gridCol w="1080120"/>
              </a:tblGrid>
              <a:tr h="6163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Тема работы 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ОУ, район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ФИО ученика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ФИО научного руководителя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2495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Зона комфорта</a:t>
                      </a:r>
                      <a:b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</a:t>
                      </a:r>
                      <a:r>
                        <a:rPr lang="ru-RU" sz="1200" kern="5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Большекибячинская</a:t>
                      </a: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СОШ </a:t>
                      </a:r>
                      <a:r>
                        <a:rPr lang="ru-RU" sz="1200" kern="5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Сабинского</a:t>
                      </a: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 РТ»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Башаров</a:t>
                      </a: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5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Данияр</a:t>
                      </a: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Вильданова</a:t>
                      </a: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А.Г.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163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Математика на грядке: исследование и оптимизация огородных участков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111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МБОУ«Гимназия №27»,г.Казань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Валиева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Аделия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Гильмиева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Г.Г.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163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Сравнение принтеров DLP и FDM технологий</a:t>
                      </a:r>
                      <a:br>
                        <a:rPr lang="ru-RU" sz="1200" kern="5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«Школа №9»,  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Казань 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Забелин Михаил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Воробьева М.А.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05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Знаменитые головоломки мира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«Школа № 54», г.Казань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Зарипов Тимур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Чеплыгова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Л.П.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05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Криптография и математика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«Гимназия №27», г. Казань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Каюмов Камиль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Гильмиева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Г.Г.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05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Принцип работы и создание макета насосной качалки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09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«Школа № 54», г.Казань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Немцев Лев 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Хакимулина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 М.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273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3-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моделирование и творчество 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«Школа №9», г.Казань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Персов Леонид, Павлов Родион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Воробьёва 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М. А.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273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Применение информационных технологий в сфере архитектуры на примере моделирования малых архитектурных форм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«Школа №9»,  г. Казань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Петрова Мария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Воробьева М.А.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273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Сон и его влияние на человека в разном возрасте и при разных нагрузках с использованием математических методов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«Гимназия №27», г. Казань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Сабирзянова Зарина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Гильмиева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Г.Г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3216" y="251520"/>
            <a:ext cx="1350149" cy="978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640" y="0"/>
            <a:ext cx="6172200" cy="1524000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 точных наук</a:t>
            </a:r>
            <a:r>
              <a:rPr lang="ru-RU" sz="16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(математика, физика, </a:t>
            </a:r>
            <a:b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информатика, робототехника,  астрономия)</a:t>
            </a:r>
            <a:r>
              <a:rPr lang="ru-RU" sz="32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88640" y="1403648"/>
          <a:ext cx="6480720" cy="5541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355"/>
                <a:gridCol w="2313586"/>
                <a:gridCol w="1188483"/>
                <a:gridCol w="504056"/>
                <a:gridCol w="1080120"/>
                <a:gridCol w="1080120"/>
              </a:tblGrid>
              <a:tr h="4072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31060" marR="310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Тема работы </a:t>
                      </a:r>
                    </a:p>
                  </a:txBody>
                  <a:tcPr marL="31060" marR="310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ОУ, район</a:t>
                      </a:r>
                    </a:p>
                  </a:txBody>
                  <a:tcPr marL="31060" marR="310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</a:t>
                      </a: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 ученика</a:t>
                      </a:r>
                    </a:p>
                  </a:txBody>
                  <a:tcPr marL="31060" marR="310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ФИО научного руководителя</a:t>
                      </a:r>
                    </a:p>
                  </a:txBody>
                  <a:tcPr marL="31060" marR="31060" marT="0" marB="0"/>
                </a:tc>
              </a:tr>
              <a:tr h="610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kern="1400" spc="-5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Мини-картофельная</a:t>
                      </a:r>
                      <a:r>
                        <a:rPr lang="ru-RU" sz="1200" kern="1400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пушка своими руками</a:t>
                      </a:r>
                      <a:endParaRPr lang="ru-RU" sz="2800" kern="1400" spc="-5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«Школа №54» , </a:t>
                      </a:r>
                      <a:endParaRPr lang="ru-RU" sz="1200" kern="5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Казань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Тимергалиева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Ильсина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Хакимулина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Н.М.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854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kern="1400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Занимательные (сюжетные) задачи о великих ученых - математиках, сыгравшие значительную роль в становлении казанской математической школы</a:t>
                      </a:r>
                      <a:endParaRPr lang="ru-RU" sz="2800" kern="1400" spc="-5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«Школа №112», </a:t>
                      </a:r>
                      <a:endParaRPr lang="ru-RU" sz="1200" kern="5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Казань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Усольцев Александр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Назарова В.Б.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869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АR-технологии в машиностроении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«Школа №54»,  </a:t>
                      </a:r>
                      <a:endParaRPr lang="ru-RU" sz="1200" kern="5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Казань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Халилрахманова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Камилла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Хакимулина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Н.М.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072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11760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Создание самонаводящегося вентилятора своими руками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«Школа №54»,  </a:t>
                      </a:r>
                      <a:endParaRPr lang="ru-RU" sz="1200" kern="5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Казань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Маликов Денис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Хакимулина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Н.М.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072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11760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Энергия в природе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«Школа №54», </a:t>
                      </a:r>
                      <a:endParaRPr lang="ru-RU" sz="1200" kern="5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Казань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Гильмутдинов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Аскар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Агеева С.В.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10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Исследование вопроса изменения объема многогранника при его деформации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«Гимназия №27», г. Казань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Гибатова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Амалия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Гильмиева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Г.Г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072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Лампы дружбы</a:t>
                      </a:r>
                      <a:endParaRPr lang="ru-RU" sz="110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МБОУ «Школа №54», </a:t>
                      </a:r>
                      <a:endParaRPr lang="ru-RU" sz="1200" kern="5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Казань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Сунгатуллина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Арина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Хакимулина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Н.М.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7232" y="1"/>
            <a:ext cx="1340768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59432" y="251520"/>
            <a:ext cx="6875140" cy="152400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Республиканская научно-практическая </a:t>
            </a:r>
            <a:b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конференция школьников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«Мои первые научные открытия» </a:t>
            </a: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 русской филологии</a:t>
            </a:r>
            <a:b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(русский язык и литература)</a:t>
            </a:r>
            <a:r>
              <a:rPr lang="ru-RU" sz="20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6633" y="1691680"/>
          <a:ext cx="6552726" cy="6285832"/>
        </p:xfrm>
        <a:graphic>
          <a:graphicData uri="http://schemas.openxmlformats.org/drawingml/2006/table">
            <a:tbl>
              <a:tblPr/>
              <a:tblGrid>
                <a:gridCol w="249045"/>
                <a:gridCol w="1936429"/>
                <a:gridCol w="1573741"/>
                <a:gridCol w="342780"/>
                <a:gridCol w="1169645"/>
                <a:gridCol w="1281086"/>
              </a:tblGrid>
              <a:tr h="4837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Тема работы 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ОУ, район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</a:t>
                      </a: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 ученика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ФИО научного руководителя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3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Книга вчера, сегодня, завтра    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«Школа 54»,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 Казань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Батманов Клим Артемович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Хафизова  Г.Ф.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77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Внутри были прорастает сказка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«Гимназия 36», г. Казань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Казахмедова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Галия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Хузина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Варвара 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Камалетдинова И.А.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7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Великий и могучий школьный сленг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«Школа 54»,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 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Гумерова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Мадина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Владимирова А.В.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7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Зверинец, в котором живут фразеологизмы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«Школа 54»,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 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Саликиева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Аделия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Владимирова А.В.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7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highlight>
                            <a:srgbClr val="FFFFFF"/>
                          </a:highlight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Ребусы - «гимнастика ума»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«Школа 54»,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 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Мухаметшина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Самира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Алимова Л. Н.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7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Прошлое, настоящее и будущее писем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«Школа 54»,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г. 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Замалиева</a:t>
                      </a:r>
                      <a:r>
                        <a:rPr lang="ru-RU" sz="12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Самира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Максишкина</a:t>
                      </a:r>
                      <a:r>
                        <a:rPr lang="ru-RU" sz="12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О.В.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452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Использование традиций готического романа в пространственной организации романа А.Кристи “Десять негритят”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«Гимназия 90», г. Казань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Бикчантаев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Артур 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Репина Н.П.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28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25" indent="-222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Что в имени тебе моем?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МБОУ «Школа 54»,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 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Панфилов Данил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Гимадиева</a:t>
                      </a:r>
                      <a:r>
                        <a:rPr lang="ru-RU" sz="12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А.А.,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Владимирова А.В.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373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 заимствованных словах в романе М.Ю. Лермонтова «Герой нашего времени»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«Гимназия №27»,   г. Казань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Шамаева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Диана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Каюмова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А.М.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77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 любви и мужестве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МБОУ» Школа №77»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Шавалиева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Наргиз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Ахмерова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И. Р.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15416" y="251520"/>
            <a:ext cx="6172200" cy="152400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Республиканская научно-практическая конференция школьников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«Мои первые научные открытия» </a:t>
            </a: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 татарский филологии</a:t>
            </a:r>
            <a:b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(татарский язык и литература)</a:t>
            </a:r>
            <a:r>
              <a:rPr lang="ru-RU" sz="20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88640" y="1691680"/>
          <a:ext cx="6480720" cy="70134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2402"/>
                <a:gridCol w="2177493"/>
                <a:gridCol w="1156792"/>
                <a:gridCol w="603793"/>
                <a:gridCol w="1008112"/>
                <a:gridCol w="1152128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Тема работы 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ОУ, район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ФИО ученика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ФИО научного руководителя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Татар балалар әдәбиятында шәфкат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лелек 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«Школа №54», 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Мухтаров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Камиль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Мубаракшина З.М.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536700" algn="l"/>
                        </a:tabLs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Роберт Миңнуллинның  “Сөн буе талсыз булалмый”  һәм  “Сөн буена кайтсам” шигырьләрендәге  Сөн елгасының символик мәгънәсе</a:t>
                      </a:r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«Гимназия №10», 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Гайнуллина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Адиля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Саляхова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З.Г.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Казан-туган җирем минем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«Школа №54», 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Аглетдинова Камиля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Аскарова Р.Р.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Халкыбызның күңел җәүһәрләрен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Эх, беләсе иде, беләсе…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Субашская ООШ» Балтасинского муниципального района РТ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kern="50">
                          <a:latin typeface="Times New Roman" pitchFamily="18" charset="0"/>
                          <a:cs typeface="Times New Roman" pitchFamily="18" charset="0"/>
                        </a:rPr>
                        <a:t>Хадеева Диля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Галиева Р.М.,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Васильева Г.Ф.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Рәмис Аймәт иҗатында фәлсәфи уйланулар...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«Гимназия №10», 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Гаязова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Адиля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Шакирова Н.Г.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М. Мәһдиевнең «Фронтовиклар» романында хатын – кыз образлары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«Субашская ООШ» Балтасинского муниципального района РТ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kern="50">
                          <a:latin typeface="Times New Roman" pitchFamily="18" charset="0"/>
                          <a:cs typeface="Times New Roman" pitchFamily="18" charset="0"/>
                        </a:rPr>
                        <a:t>Ильина Лиана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Галиева Р.М.,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Васильева Г.Ф.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Марсель Галиевның  “Нигез” повестенда символлар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МАОУ “Гимазия №37”</a:t>
                      </a: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Усманова Лейля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Ахметшина</a:t>
                      </a: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 З.В.,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Фахрутдинова А.Р.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latin typeface="Times New Roman" pitchFamily="18" charset="0"/>
                          <a:cs typeface="Times New Roman" pitchFamily="18" charset="0"/>
                        </a:rPr>
                        <a:t>Клара Булатова </a:t>
                      </a:r>
                      <a:r>
                        <a:rPr lang="ru-RU" sz="1200" kern="100" dirty="0" err="1">
                          <a:latin typeface="Times New Roman" pitchFamily="18" charset="0"/>
                          <a:cs typeface="Times New Roman" pitchFamily="18" charset="0"/>
                        </a:rPr>
                        <a:t>иҗатындатуган </a:t>
                      </a:r>
                      <a:r>
                        <a:rPr lang="ru-RU" sz="1200" kern="100" dirty="0">
                          <a:latin typeface="Times New Roman" pitchFamily="18" charset="0"/>
                          <a:cs typeface="Times New Roman" pitchFamily="18" charset="0"/>
                        </a:rPr>
                        <a:t>тел </a:t>
                      </a:r>
                      <a:r>
                        <a:rPr lang="ru-RU" sz="1200" kern="100" dirty="0" err="1">
                          <a:latin typeface="Times New Roman" pitchFamily="18" charset="0"/>
                          <a:cs typeface="Times New Roman" pitchFamily="18" charset="0"/>
                        </a:rPr>
                        <a:t>темасы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«Гимназия №10», 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 err="1">
                          <a:latin typeface="Times New Roman" pitchFamily="18" charset="0"/>
                          <a:cs typeface="Times New Roman" pitchFamily="18" charset="0"/>
                        </a:rPr>
                        <a:t>Хасбутдинова</a:t>
                      </a:r>
                      <a:r>
                        <a:rPr lang="ru-RU" sz="1200" kern="1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00" dirty="0" err="1">
                          <a:latin typeface="Times New Roman" pitchFamily="18" charset="0"/>
                          <a:cs typeface="Times New Roman" pitchFamily="18" charset="0"/>
                        </a:rPr>
                        <a:t>Камилла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Шакирова Н.Г.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656" y="0"/>
            <a:ext cx="6172200" cy="1524000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</a:t>
            </a:r>
            <a:b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татарский филологии</a:t>
            </a:r>
            <a:b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(татарский язык и литература)</a:t>
            </a:r>
            <a:r>
              <a:rPr lang="ru-RU" sz="16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/>
          </a:p>
        </p:txBody>
      </p:sp>
      <p:pic>
        <p:nvPicPr>
          <p:cNvPr id="5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9240" y="1"/>
            <a:ext cx="1268760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188640" y="1187624"/>
          <a:ext cx="6480720" cy="3137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448"/>
                <a:gridCol w="1709792"/>
                <a:gridCol w="1692540"/>
                <a:gridCol w="467700"/>
                <a:gridCol w="1080120"/>
                <a:gridCol w="108012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31060" marR="310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Тема работы </a:t>
                      </a:r>
                    </a:p>
                  </a:txBody>
                  <a:tcPr marL="31060" marR="310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ОУ, район</a:t>
                      </a:r>
                    </a:p>
                  </a:txBody>
                  <a:tcPr marL="31060" marR="310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</a:t>
                      </a: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060" marR="310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 ученика</a:t>
                      </a:r>
                    </a:p>
                  </a:txBody>
                  <a:tcPr marL="31060" marR="310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ФИО научного руководителя</a:t>
                      </a:r>
                    </a:p>
                  </a:txBody>
                  <a:tcPr marL="31060" marR="3106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Исеме</a:t>
                      </a: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ң матур-кемнәр куйган?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«Школа №54», 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Галиуллина Талия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Аскарова Р.Р.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Мөхәммәт Мәһдиевнең “Без - кырык беренче ел балалары”  повестенда фразеологизмнар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МБОУ «Школа №54», г.Казань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Саматова Разиля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Аскарова Р.Р.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Татар халык әкиятләре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МБОУ «Школа №54», г.Казань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kern="100" dirty="0">
                          <a:latin typeface="Times New Roman" pitchFamily="18" charset="0"/>
                          <a:cs typeface="Times New Roman" pitchFamily="18" charset="0"/>
                        </a:rPr>
                        <a:t>Ключников Артем</a:t>
                      </a:r>
                      <a:r>
                        <a:rPr lang="ru-RU" sz="1200" kern="1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kern="1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kern="100" dirty="0">
                          <a:latin typeface="Times New Roman" pitchFamily="18" charset="0"/>
                          <a:cs typeface="Times New Roman" pitchFamily="18" charset="0"/>
                        </a:rPr>
                        <a:t>Насибуллина Ф.Ф.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cs typeface="Times New Roman" pitchFamily="18" charset="0"/>
                        </a:rPr>
                        <a:t>Йолдыз Шәрапова иҗатын өйрәнү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«Школа №54», 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Тухфатуллова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Камиля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Шавалиева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Л.Ф.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15416" y="323528"/>
            <a:ext cx="7173416" cy="152400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Республиканская научно-практическая </a:t>
            </a:r>
            <a:b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конференция школьников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 Мои первые научные открытия» </a:t>
            </a: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 общественных наук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(история, обществознание, право,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краеведение)</a:t>
            </a:r>
            <a:r>
              <a:rPr lang="ru-RU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88640" y="1979712"/>
          <a:ext cx="6480720" cy="63744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262"/>
                <a:gridCol w="1981978"/>
                <a:gridCol w="1624492"/>
                <a:gridCol w="535748"/>
                <a:gridCol w="1008112"/>
                <a:gridCol w="1152128"/>
              </a:tblGrid>
              <a:tr h="417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Тема работы 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ОУ, район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ФИО ученика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ФИО научного руководителя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1141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Краеведческие математические задачи о выдающихся личностях, в честь которых названы улицы Казани, на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онлайн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– карте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МБОУ «Гимназия №27 , г.Казань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Багыров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Ильдар 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Гильмиева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Г.З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640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Названия улиц Авиастроительного и Ново-Савиновского района города Казани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 Школа №54», 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Буланова Валерия 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ГимадиеваА.А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277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История моей школы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 Школа №54», 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Воробьева Алена,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Сафьянова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Полина,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Федоров Кирилл 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Владимирова А.В.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Красильникова С.В.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32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И тыл для всех солдат служил опорой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«Гимназия №36», 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Макаров Алексей Дмитриевич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Исмагилова В. М.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449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Галерея памяти Фатиху Кариму (госпиталь №2782)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«Гимназия №36» ,г.Казань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Миронов Андрей, Миронова Анастасия 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Камалетдинова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И.А.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626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Деревянные наличники как объект культурного и исторического наследия г. Казани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«Гимназия №37» , г.Казани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Саляхова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Рената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,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Садыкова Азалия 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Бухарова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А.В., Ибрагимова Л.Т.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432848" cy="152400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общественных наук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(история, обществознание, право,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краеведение)</a:t>
            </a:r>
            <a:r>
              <a:rPr lang="ru-RU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88640" y="1403648"/>
          <a:ext cx="6480720" cy="38042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356"/>
                <a:gridCol w="1845884"/>
                <a:gridCol w="1624492"/>
                <a:gridCol w="535748"/>
                <a:gridCol w="1080120"/>
                <a:gridCol w="1080120"/>
              </a:tblGrid>
              <a:tr h="417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Тема работы 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ОУ, район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ФИО ученика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ФИО научного руководителя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02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latin typeface="Times New Roman" pitchFamily="18" charset="0"/>
                          <a:cs typeface="Times New Roman" pitchFamily="18" charset="0"/>
                        </a:rPr>
                        <a:t>Преподавательская деятельность в селе Субаш Балтасинского района РТ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«Субашская ООШ»Балтасинского муниципального района РТ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Хабибуллина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Зухра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Хабибуллина В.А.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Стигматизация как показатель современных реалий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«Школа №91»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Нуриазова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Регина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Бурганова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Т.Н.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Помню и горжусь!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«Лицей №1» Чистопольского муниципального района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Степанова Анастасия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Маркина Е.М.</a:t>
                      </a:r>
                      <a:b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32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Социальный портрет подростка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«Школа №54», г.Казань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Егорова Виктория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Нестерова А.П.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619672" y="0"/>
            <a:ext cx="11233248" cy="755576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Республиканская научно-практическая </a:t>
            </a:r>
            <a:b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конференция школьников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«Мои первые научные открытия» </a:t>
            </a: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 естественных наук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(биология, химия, география, экология,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геология, ОБЖ и физическая культура)</a:t>
            </a:r>
            <a:endParaRPr lang="ru-RU" sz="18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88640" y="1619672"/>
          <a:ext cx="6552727" cy="5638064"/>
        </p:xfrm>
        <a:graphic>
          <a:graphicData uri="http://schemas.openxmlformats.org/drawingml/2006/table">
            <a:tbl>
              <a:tblPr/>
              <a:tblGrid>
                <a:gridCol w="351403"/>
                <a:gridCol w="2010392"/>
                <a:gridCol w="1602595"/>
                <a:gridCol w="412815"/>
                <a:gridCol w="951387"/>
                <a:gridCol w="1224135"/>
              </a:tblGrid>
              <a:tr h="3588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Тема работы 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ОУ, район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кл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ФИО ученика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ФИО научного руководителя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4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Исследование влияния бытовой химии на живые организмы с помощью биотеста и поиск безопасных альтернативных средств уборки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МБОУ «Школа № 112», г. Казань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Волков Клим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Иевлева В.В.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Хлеб-всему голова. Пищевая ценность хлеба и его качества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МБОУ «Школа № 112» , г. Казань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Зайцева Алина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Скворцова С.С.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6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Сравнение свойств сульфатных и бессульфатных шампуней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МАОУ «Гимназия №37», г. Казань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Ризванова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Лиана,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Шершикова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Арина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Calibri"/>
                          <a:cs typeface="Times New Roman"/>
                        </a:rPr>
                        <a:t>Бухарова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 А.В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4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Особенности культивирования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микроводорослей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хлореллы в качестве кормовых средств для животных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45720" indent="-635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98500" algn="l"/>
                        </a:tabLst>
                      </a:pPr>
                      <a:r>
                        <a:rPr lang="ru-RU" sz="1200" kern="100" spc="-10" dirty="0">
                          <a:latin typeface="Times New Roman"/>
                          <a:ea typeface="Times New Roman"/>
                          <a:cs typeface="Times New Roman"/>
                        </a:rPr>
                        <a:t>МБОУ « Школа №9, г.Казань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10" dirty="0" err="1">
                          <a:latin typeface="Times New Roman"/>
                          <a:ea typeface="Calibri"/>
                          <a:cs typeface="Times New Roman"/>
                        </a:rPr>
                        <a:t>Сафина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spc="-10" dirty="0" err="1">
                          <a:latin typeface="Times New Roman"/>
                          <a:ea typeface="Calibri"/>
                          <a:cs typeface="Times New Roman"/>
                        </a:rPr>
                        <a:t>Алина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Алишева</a:t>
                      </a:r>
                      <a:r>
                        <a:rPr lang="ru-RU" sz="1200" kern="100" dirty="0" smtClean="0">
                          <a:latin typeface="Times New Roman"/>
                          <a:ea typeface="Times New Roman"/>
                          <a:cs typeface="Times New Roman"/>
                        </a:rPr>
                        <a:t> Е.А</a:t>
                      </a:r>
                      <a:r>
                        <a:rPr lang="ru-RU" sz="1200" kern="100" dirty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ru-RU" sz="1200" kern="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Касанова</a:t>
                      </a:r>
                      <a:r>
                        <a:rPr lang="ru-RU" sz="1200" kern="100" dirty="0" smtClean="0">
                          <a:latin typeface="Times New Roman"/>
                          <a:ea typeface="Times New Roman"/>
                          <a:cs typeface="Times New Roman"/>
                        </a:rPr>
                        <a:t> Н.Р</a:t>
                      </a:r>
                      <a:r>
                        <a:rPr lang="ru-RU" sz="1200" kern="100" dirty="0">
                          <a:latin typeface="Times New Roman"/>
                          <a:ea typeface="Times New Roman"/>
                          <a:cs typeface="Times New Roman"/>
                        </a:rPr>
                        <a:t>.; </a:t>
                      </a:r>
                      <a:r>
                        <a:rPr lang="ru-RU" sz="1200" kern="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Микрюва</a:t>
                      </a:r>
                      <a:r>
                        <a:rPr lang="ru-RU" sz="1200" kern="100" dirty="0" smtClean="0">
                          <a:latin typeface="Times New Roman"/>
                          <a:ea typeface="Times New Roman"/>
                          <a:cs typeface="Times New Roman"/>
                        </a:rPr>
                        <a:t> Е.Ю</a:t>
                      </a:r>
                      <a:r>
                        <a:rPr lang="ru-RU" sz="1200" kern="100" dirty="0">
                          <a:latin typeface="Times New Roman"/>
                          <a:ea typeface="Times New Roman"/>
                          <a:cs typeface="Times New Roman"/>
                        </a:rPr>
                        <a:t>.;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Петрова Н.В</a:t>
                      </a:r>
                      <a:r>
                        <a:rPr lang="ru-RU" sz="1200" kern="100" dirty="0">
                          <a:latin typeface="Times New Roman"/>
                          <a:ea typeface="Times New Roman"/>
                          <a:cs typeface="Times New Roman"/>
                        </a:rPr>
                        <a:t>.,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spc="-5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Хайруллина</a:t>
                      </a:r>
                      <a:r>
                        <a:rPr lang="ru-RU" sz="1200" kern="100" spc="-5" dirty="0" smtClean="0">
                          <a:latin typeface="Times New Roman"/>
                          <a:ea typeface="Times New Roman"/>
                          <a:cs typeface="Times New Roman"/>
                        </a:rPr>
                        <a:t> Э.В</a:t>
                      </a:r>
                      <a:r>
                        <a:rPr lang="ru-RU" sz="1200" kern="100" spc="-5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4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224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Расширение кормовой базы сельскохозяйственных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18224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животных и аквакультуры с использованием обогащённой хлореллы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45720" indent="-635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98500" algn="l"/>
                        </a:tabLst>
                      </a:pPr>
                      <a:r>
                        <a:rPr lang="ru-RU" sz="1200" kern="100" spc="-10">
                          <a:latin typeface="Times New Roman"/>
                          <a:ea typeface="Times New Roman"/>
                          <a:cs typeface="Times New Roman"/>
                        </a:rPr>
                        <a:t>МБОУ « Школа №9, г.Казань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latin typeface="Times New Roman"/>
                          <a:ea typeface="Times New Roman"/>
                          <a:cs typeface="Times New Roman"/>
                        </a:rPr>
                        <a:t>Сафина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10" dirty="0" err="1">
                          <a:latin typeface="Times New Roman"/>
                          <a:ea typeface="Times New Roman"/>
                          <a:cs typeface="Times New Roman"/>
                        </a:rPr>
                        <a:t>Аделя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Алишева</a:t>
                      </a:r>
                      <a:r>
                        <a:rPr lang="ru-RU" sz="1200" kern="100" dirty="0" smtClean="0">
                          <a:latin typeface="Times New Roman"/>
                          <a:ea typeface="Times New Roman"/>
                          <a:cs typeface="Times New Roman"/>
                        </a:rPr>
                        <a:t> Е.А</a:t>
                      </a:r>
                      <a:r>
                        <a:rPr lang="ru-RU" sz="1200" kern="100" dirty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ru-RU" sz="1200" kern="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Касанова</a:t>
                      </a:r>
                      <a:r>
                        <a:rPr lang="ru-RU" sz="1200" kern="100" dirty="0" smtClean="0">
                          <a:latin typeface="Times New Roman"/>
                          <a:ea typeface="Times New Roman"/>
                          <a:cs typeface="Times New Roman"/>
                        </a:rPr>
                        <a:t> Н.Р</a:t>
                      </a:r>
                      <a:r>
                        <a:rPr lang="ru-RU" sz="1200" kern="100" dirty="0">
                          <a:latin typeface="Times New Roman"/>
                          <a:ea typeface="Times New Roman"/>
                          <a:cs typeface="Times New Roman"/>
                        </a:rPr>
                        <a:t>.; </a:t>
                      </a:r>
                      <a:r>
                        <a:rPr lang="ru-RU" sz="1200" kern="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Микрюва</a:t>
                      </a:r>
                      <a:r>
                        <a:rPr lang="ru-RU" sz="1200" kern="100" dirty="0" smtClean="0">
                          <a:latin typeface="Times New Roman"/>
                          <a:ea typeface="Times New Roman"/>
                          <a:cs typeface="Times New Roman"/>
                        </a:rPr>
                        <a:t> Е.Ю</a:t>
                      </a:r>
                      <a:r>
                        <a:rPr lang="ru-RU" sz="1200" kern="100" dirty="0">
                          <a:latin typeface="Times New Roman"/>
                          <a:ea typeface="Times New Roman"/>
                          <a:cs typeface="Times New Roman"/>
                        </a:rPr>
                        <a:t>.;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Петрова Н.В</a:t>
                      </a:r>
                      <a:r>
                        <a:rPr lang="ru-RU" sz="1200" kern="100" dirty="0">
                          <a:latin typeface="Times New Roman"/>
                          <a:ea typeface="Times New Roman"/>
                          <a:cs typeface="Times New Roman"/>
                        </a:rPr>
                        <a:t>.,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spc="-5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Хайруллина</a:t>
                      </a:r>
                      <a:r>
                        <a:rPr lang="ru-RU" sz="1200" kern="100" spc="-5" dirty="0" smtClean="0">
                          <a:latin typeface="Times New Roman"/>
                          <a:ea typeface="Times New Roman"/>
                          <a:cs typeface="Times New Roman"/>
                        </a:rPr>
                        <a:t> Э.В</a:t>
                      </a:r>
                      <a:r>
                        <a:rPr lang="ru-RU" sz="1200" kern="100" spc="-5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82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Изучение свойств пищевой соли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МАОУ «Гимназия №37», г. Казань</a:t>
                      </a: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Скворцова Дарья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Бухарова А.В.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82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Исследование моющих свойств мыла </a:t>
                      </a: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kern="50">
                          <a:latin typeface="Times New Roman"/>
                          <a:ea typeface="Times New Roman"/>
                          <a:cs typeface="Times New Roman"/>
                        </a:rPr>
                        <a:t>МБОУ «Школа №54»,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г. Казань</a:t>
                      </a: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/>
                          <a:ea typeface="Calibri"/>
                          <a:cs typeface="Times New Roman"/>
                        </a:rPr>
                        <a:t>Филиппов Булат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Миндукова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С.Б.</a:t>
                      </a: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619672" y="0"/>
            <a:ext cx="11233248" cy="755576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 естественных наук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(биология, химия, география, экология,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геология, ОБЖ и физическая культура)</a:t>
            </a:r>
            <a:endParaRPr lang="ru-RU" sz="18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77279" y="1763688"/>
          <a:ext cx="6292081" cy="2760851"/>
        </p:xfrm>
        <a:graphic>
          <a:graphicData uri="http://schemas.openxmlformats.org/drawingml/2006/table">
            <a:tbl>
              <a:tblPr/>
              <a:tblGrid>
                <a:gridCol w="337426"/>
                <a:gridCol w="1930425"/>
                <a:gridCol w="1538849"/>
                <a:gridCol w="396395"/>
                <a:gridCol w="998571"/>
                <a:gridCol w="1090415"/>
              </a:tblGrid>
              <a:tr h="3588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Тема работы 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ОУ, район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кл</a:t>
                      </a: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ФИО ученика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ФИО научного руководителя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1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Гидропонный способ выращивания растений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kern="50">
                          <a:latin typeface="Times New Roman"/>
                          <a:ea typeface="Times New Roman"/>
                          <a:cs typeface="Times New Roman"/>
                        </a:rPr>
                        <a:t>МБОУ «Школа №54»,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г. Казань</a:t>
                      </a: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Хисматуллин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Амир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Миндукова С.Б.</a:t>
                      </a: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23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Школьная перемена: весело и здорово (игры для школьной перемены)</a:t>
                      </a: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Calibri"/>
                          <a:cs typeface="Times New Roman"/>
                        </a:rPr>
                        <a:t>МБОУ «Школа №119», г. Казани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Галеева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Сабина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Павлова А.Н.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82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Климатическое оружие </a:t>
                      </a: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XXI</a:t>
                      </a: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века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kern="50">
                          <a:latin typeface="Times New Roman"/>
                          <a:ea typeface="Times New Roman"/>
                          <a:cs typeface="Times New Roman"/>
                        </a:rPr>
                        <a:t>МБОУ «Школа №54»,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г. Казань</a:t>
                      </a: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Тазиев Тимур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Хабибуллина Н.Р.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83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Определение содержания аскорбиновой кислоты в плодах рода </a:t>
                      </a:r>
                      <a:r>
                        <a:rPr lang="en-US" sz="1200" i="1">
                          <a:latin typeface="Times New Roman"/>
                          <a:ea typeface="Times New Roman"/>
                          <a:cs typeface="Times New Roman"/>
                        </a:rPr>
                        <a:t>ROSA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МБОУ « Субашская ООШ» Балтасинского  муниципального района РТ</a:t>
                      </a: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Хадеева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Диля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Асхатова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Л.А.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82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Кислоты в нашей жизни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МБОУ «Школа №54»,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г. Казань</a:t>
                      </a: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Шарипова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Айзиля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Дегтярева А.А.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1520"/>
            <a:ext cx="6172200" cy="152400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Республиканская научно-практическая </a:t>
            </a:r>
            <a:b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конференция школьников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«Мои первые научные открытия» </a:t>
            </a: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 иностранных языков</a:t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(английский язык)</a:t>
            </a:r>
            <a:endParaRPr lang="ru-RU" sz="2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88640" y="1979712"/>
          <a:ext cx="64807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357"/>
                <a:gridCol w="1845883"/>
                <a:gridCol w="1656184"/>
                <a:gridCol w="504056"/>
                <a:gridCol w="1080120"/>
                <a:gridCol w="1080120"/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Тема работы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ОУ, район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ФИО ученика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ФИО научного руководителя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Важно ли изучать английский язык?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МБОУ «Школа №54», г.Казань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Гумерова</a:t>
                      </a:r>
                      <a:endParaRPr lang="ru-RU" sz="1200" kern="5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Мадина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Мамедова Н.И.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Английские сокращения в электронной переписке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МБОУ «Школа №54», г.Казань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Егоричева </a:t>
                      </a:r>
                      <a:r>
                        <a:rPr lang="ru-RU" sz="1200" kern="50" dirty="0" err="1">
                          <a:latin typeface="Times New Roman" pitchFamily="18" charset="0"/>
                          <a:cs typeface="Times New Roman" pitchFamily="18" charset="0"/>
                        </a:rPr>
                        <a:t>Дарина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Мирзабекова И.Н.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Экологические проблемы деревни Старые Зюри Тюлячинского муниципального района РТ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МБОУ «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Старозюринская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средняя общеобразовательная школа»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Тюлячинского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 РТ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Фаттахова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Дильбар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Хусаинов З.З.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Фразовые глаголы в речи моих сверстников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«Школа №77», </a:t>
                      </a: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г.Казань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Умылин Пантелеймон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ХаернасоваГ.А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.,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СагитоваЭ.С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 pitchFamily="18" charset="0"/>
                          <a:cs typeface="Times New Roman" pitchFamily="18" charset="0"/>
                        </a:rPr>
                        <a:t>Can  we improve our English playing computer game?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МБОУ «Школа №54», г.Казань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Усманов Динар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Мамедова Н.И.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Английские надписи на одежде как фактор,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влияющий на культуру подростков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МБОУ «Школа №54», г.Казань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Хусаинов Алмаз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latin typeface="Times New Roman" pitchFamily="18" charset="0"/>
                          <a:cs typeface="Times New Roman" pitchFamily="18" charset="0"/>
                        </a:rPr>
                        <a:t>Газиева</a:t>
                      </a:r>
                      <a:r>
                        <a:rPr lang="ru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 А.З.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Мифы и легенды Англии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МБОУ «Школа №54», г.Казань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Ахметзянова  Камилла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latin typeface="Times New Roman" pitchFamily="18" charset="0"/>
                          <a:cs typeface="Times New Roman" pitchFamily="18" charset="0"/>
                        </a:rPr>
                        <a:t>Газиева</a:t>
                      </a:r>
                      <a:r>
                        <a:rPr lang="ru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 А.З.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52536"/>
            <a:ext cx="6182444" cy="152400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Республиканская научно-практическая </a:t>
            </a:r>
            <a:b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конференция школьников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«Мои первые научные открытия» </a:t>
            </a: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</a:t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прикладного творчества</a:t>
            </a:r>
            <a:endParaRPr lang="ru-RU" sz="2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88640" y="1547664"/>
          <a:ext cx="6480720" cy="46268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2402"/>
                <a:gridCol w="1777838"/>
                <a:gridCol w="1556446"/>
                <a:gridCol w="531786"/>
                <a:gridCol w="1080120"/>
                <a:gridCol w="1152128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Тема работы 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ОУ, район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ФИО ученика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ФИО научного руководителя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Креативный подход к дресс-коду современного педагога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«Школа №112» , г.Казань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Гаврилова Анастасия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Гафурова И.И.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Музыка Битлз – музыка поколений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 Школа №54», г.Казань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Авхадиева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Регина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Бондрь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Б. А.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Музыка из воздуха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 Школа №54», г.Казань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Вагизов Шамиль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Бондрь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Б. А.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Орнамент в исламе – геометрия  искусство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«Гимназия №10» , г.Казань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Гаврилюк Арина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Кадырова Л.И.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Маки (вышивка крестиком)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«Гимназия №36», г.Казань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Королева Арина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КамалетдиноваИ.А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Панно из кожи с татарским орнаментом</a:t>
                      </a:r>
                      <a:b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МБОУ « Школа №77», г.Казань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Гайфуллина</a:t>
                      </a:r>
                      <a:endParaRPr lang="ru-RU"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Камила,</a:t>
                      </a:r>
                      <a:endParaRPr lang="ru-RU"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НигмадзяноваИльзира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latin typeface="Times New Roman" pitchFamily="18" charset="0"/>
                          <a:cs typeface="Times New Roman" pitchFamily="18" charset="0"/>
                        </a:rPr>
                        <a:t>Ахтямова</a:t>
                      </a:r>
                      <a:r>
                        <a:rPr lang="ru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 Г.Х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Нетрадиционные техники рисования: «Эбру – танцы красок на воде»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МБОУ « Школа №54», г.Казань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Шаповалов Артем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latin typeface="Times New Roman" pitchFamily="18" charset="0"/>
                          <a:cs typeface="Times New Roman" pitchFamily="18" charset="0"/>
                        </a:rPr>
                        <a:t>Нельзина</a:t>
                      </a:r>
                      <a:r>
                        <a:rPr lang="ru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 Т.В.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15416" y="251520"/>
            <a:ext cx="6525344" cy="152400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Республиканская научно-практическая</a:t>
            </a:r>
            <a:b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конференция школьников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«Мои первые научные открытия» </a:t>
            </a: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</a:t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«Юный исследователь»</a:t>
            </a:r>
            <a:b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(предметы начальной школы № 1)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88640" y="1907704"/>
          <a:ext cx="6480720" cy="6099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310"/>
                <a:gridCol w="1913930"/>
                <a:gridCol w="1692542"/>
                <a:gridCol w="467698"/>
                <a:gridCol w="1080120"/>
                <a:gridCol w="108012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Тема работы 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ОУ, район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ФИО ученика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ФИО научного руководителя</a:t>
                      </a:r>
                      <a:endParaRPr lang="ru-RU" sz="11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latin typeface="Times New Roman" pitchFamily="18" charset="0"/>
                          <a:cs typeface="Times New Roman" pitchFamily="18" charset="0"/>
                        </a:rPr>
                        <a:t>Река моего города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 pitchFamily="18" charset="0"/>
                          <a:cs typeface="Times New Roman" pitchFamily="18" charset="0"/>
                        </a:rPr>
                        <a:t>МБОУ «Школа 113» , г. 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 pitchFamily="18" charset="0"/>
                          <a:cs typeface="Times New Roman" pitchFamily="18" charset="0"/>
                        </a:rPr>
                        <a:t>Кадырова Риана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 pitchFamily="18" charset="0"/>
                          <a:cs typeface="Times New Roman" pitchFamily="18" charset="0"/>
                        </a:rPr>
                        <a:t>Таланова О. Ю.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Картофельная батарейка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 pitchFamily="18" charset="0"/>
                          <a:cs typeface="Times New Roman" pitchFamily="18" charset="0"/>
                        </a:rPr>
                        <a:t>МБОУ «Школа №54» , г. 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Коренева Сафина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Макарова М.В.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Шахматы: история и современность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МБОУ « Гимназия №33», г.Казань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Кулагин Егор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Матвеева О. С. 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Гидропоника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 pitchFamily="18" charset="0"/>
                          <a:cs typeface="Times New Roman" pitchFamily="18" charset="0"/>
                        </a:rPr>
                        <a:t>МБОУ «Школа №54» , г. 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Макарова Светлана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Киямова Т.Н. 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Батарейка. Польза, вред, их правильная утилизация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 pitchFamily="18" charset="0"/>
                          <a:cs typeface="Times New Roman" pitchFamily="18" charset="0"/>
                        </a:rPr>
                        <a:t>МБОУ «Школа №54» , г. 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Рязанов Реналь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Макарова М.В.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Пейте, дети, молоко – будете здоровы!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 pitchFamily="18" charset="0"/>
                          <a:cs typeface="Times New Roman" pitchFamily="18" charset="0"/>
                        </a:rPr>
                        <a:t>МБОУ «Школа №54» , г. 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Сабитов Мухаммад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Губайдуллина Л М.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Кубик Рубика – игрушка или математическая головоломка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 pitchFamily="18" charset="0"/>
                          <a:cs typeface="Times New Roman" pitchFamily="18" charset="0"/>
                        </a:rPr>
                        <a:t>МБОУ «Школа №54» , г. 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Тазиев Милан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Арбузова С.А.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Национально-специфические особенности 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имен (на материале английского, русского и татарского языков)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 pitchFamily="18" charset="0"/>
                          <a:cs typeface="Times New Roman" pitchFamily="18" charset="0"/>
                        </a:rPr>
                        <a:t>МБОУ «Школа №54» , г. Казань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Тормозин Максим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Зарипова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В.Г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Моя волшебная страна под названием - Семья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 pitchFamily="18" charset="0"/>
                          <a:cs typeface="Times New Roman" pitchFamily="18" charset="0"/>
                        </a:rPr>
                        <a:t>МБОУ «Гимназия № 3»Чистопольского муниципального района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Урмаев Лев  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cs typeface="Times New Roman" pitchFamily="18" charset="0"/>
                        </a:rPr>
                        <a:t>Борисова М.А.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60647" y="1763688"/>
          <a:ext cx="6408713" cy="63875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0027"/>
                <a:gridCol w="1556211"/>
                <a:gridCol w="1606444"/>
                <a:gridCol w="529793"/>
                <a:gridCol w="1068119"/>
                <a:gridCol w="1068119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Тема работы 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ОУ, район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ФИО ученика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ФИО научного руководителя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303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Calibri"/>
                          <a:cs typeface="Times New Roman"/>
                        </a:rPr>
                        <a:t>Робототехника - профессия будущего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/>
                          <a:ea typeface="Calibri"/>
                          <a:cs typeface="Times New Roman"/>
                        </a:rPr>
                        <a:t>МБОУ «Школа №54» , г. Казань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Times New Roman"/>
                          <a:cs typeface="Times New Roman"/>
                        </a:rPr>
                        <a:t>Филиппов Ринат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Коновалова Н.А.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Calibri"/>
                          <a:cs typeface="Times New Roman"/>
                        </a:rPr>
                        <a:t>Зеленая энергия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/>
                          <a:ea typeface="Calibri"/>
                          <a:cs typeface="Times New Roman"/>
                        </a:rPr>
                        <a:t>МБОУ «Школа №54» , г. Казань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/>
                          <a:ea typeface="Calibri"/>
                          <a:cs typeface="Times New Roman"/>
                        </a:rPr>
                        <a:t>Хисматуллин Дамир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Губайдуллина Л.М.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Calibri"/>
                          <a:cs typeface="Times New Roman"/>
                        </a:rPr>
                        <a:t>Свет и цвет: получение световых спектров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/>
                          <a:ea typeface="Calibri"/>
                          <a:cs typeface="Times New Roman"/>
                        </a:rPr>
                        <a:t>МБОУ «Школа№15 » , г.Казань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Calibri"/>
                          <a:cs typeface="Times New Roman"/>
                        </a:rPr>
                        <a:t>Чуркина Варвара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Чуркин К.О., Трифонова А.Г.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Шоколад. Польза или Вред?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/>
                          <a:ea typeface="Calibri"/>
                          <a:cs typeface="Times New Roman"/>
                        </a:rPr>
                        <a:t>МБОУ «Школа №54» , г. Казань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Calibri"/>
                          <a:cs typeface="Times New Roman"/>
                        </a:rPr>
                        <a:t>Коновалова София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Арсланова Г.Г.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Calibri"/>
                          <a:cs typeface="Times New Roman"/>
                        </a:rPr>
                        <a:t>Молоко- источник жизни. Исследование состава молочных продуктов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/>
                          <a:ea typeface="Calibri"/>
                          <a:cs typeface="Times New Roman"/>
                        </a:rPr>
                        <a:t>МБОУ «Школа №54» , г. Казань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Calibri"/>
                          <a:cs typeface="Times New Roman"/>
                        </a:rPr>
                        <a:t>Юсупов </a:t>
                      </a:r>
                      <a:r>
                        <a:rPr lang="ru-RU" sz="1200" kern="50" dirty="0" err="1">
                          <a:latin typeface="Times New Roman"/>
                          <a:ea typeface="Calibri"/>
                          <a:cs typeface="Times New Roman"/>
                        </a:rPr>
                        <a:t>Радик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Арсланова Г.Г.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Calibri"/>
                          <a:cs typeface="Times New Roman"/>
                        </a:rPr>
                        <a:t>Невидимые чернила, изготовленные в домашних условиях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00">
                          <a:latin typeface="Times New Roman"/>
                          <a:ea typeface="Calibri"/>
                          <a:cs typeface="Times New Roman"/>
                        </a:rPr>
                        <a:t>МБОУ «Школа №54» , г. Казань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Calibri"/>
                          <a:cs typeface="Times New Roman"/>
                        </a:rPr>
                        <a:t>Яковлев Ефрем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Егорова Т.А.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Электричество вокруг нас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МБОУ «Гимназия №33» , г. Казань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Файзуллин</a:t>
                      </a:r>
                      <a:endParaRPr lang="ru-RU" sz="12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Рамир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Салимуллина Ю.Р.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b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Лайфхак-хитрость</a:t>
                      </a:r>
                      <a:r>
                        <a:rPr lang="ru-RU" sz="11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жизни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МБОУ « Школа №77»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Зиганшин</a:t>
                      </a:r>
                      <a:endParaRPr lang="ru-RU" sz="12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Радель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Сагдиева Р.Р</a:t>
                      </a:r>
                      <a:r>
                        <a:rPr lang="ru-RU" sz="1100" b="1" dirty="0"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Казандагы</a:t>
                      </a:r>
                      <a:r>
                        <a:rPr lang="ru-RU" sz="1200" kern="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tt-RU" sz="1200" kern="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чүп </a:t>
                      </a:r>
                      <a:r>
                        <a:rPr lang="tt-RU" sz="1200" kern="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– чар эшкәртү </a:t>
                      </a:r>
                      <a:r>
                        <a:rPr lang="ru-RU" sz="1200" kern="5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проблемасы</a:t>
                      </a:r>
                      <a:r>
                        <a:rPr lang="ru-RU" sz="1200" kern="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/>
                      </a:r>
                      <a:br>
                        <a:rPr lang="ru-RU" sz="1200" kern="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Calibri"/>
                          <a:cs typeface="Times New Roman"/>
                        </a:rPr>
                        <a:t>МБОУ «Субашская ООШ» Балтасинского муниципального  района района РТ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Calibri"/>
                          <a:cs typeface="Times New Roman"/>
                        </a:rPr>
                        <a:t>Васильев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 smtClean="0">
                          <a:latin typeface="Times New Roman"/>
                          <a:ea typeface="Calibri"/>
                          <a:cs typeface="Times New Roman"/>
                        </a:rPr>
                        <a:t>Айрат</a:t>
                      </a:r>
                      <a:r>
                        <a:rPr lang="ru-RU" sz="1200" kern="50" dirty="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 kern="50" dirty="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Calibri"/>
                          <a:cs typeface="Times New Roman"/>
                        </a:rPr>
                        <a:t>Васильева Г.Ф.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Фәнис Яруллин</a:t>
                      </a:r>
                      <a:r>
                        <a:rPr lang="tt-RU" sz="12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иҗатында  туган җир темасы</a:t>
                      </a:r>
                      <a:r>
                        <a:rPr lang="tt-RU" sz="12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МБОУ «Школа №54», г.Казань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>
                          <a:latin typeface="Times New Roman"/>
                          <a:ea typeface="Calibri"/>
                          <a:cs typeface="Times New Roman"/>
                        </a:rPr>
                        <a:t>Садыков Аяз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Шавалиева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Л.Ф.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36712" y="0"/>
            <a:ext cx="46085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Республиканская научно-практическая конференция школьников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«Мои первые научные открытия» </a:t>
            </a:r>
          </a:p>
          <a:p>
            <a:pPr algn="ctr"/>
            <a:r>
              <a:rPr lang="ru-RU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</a:t>
            </a:r>
            <a:br>
              <a:rPr lang="ru-RU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«Юный исследователь»</a:t>
            </a:r>
            <a:br>
              <a:rPr lang="ru-RU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(предметы начальной школы № 2)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63488" y="0"/>
            <a:ext cx="8424936" cy="1524000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Республиканская научно-практическая</a:t>
            </a:r>
            <a:b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конференция школьников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«Мои первые научные открытия» </a:t>
            </a:r>
            <a:r>
              <a:rPr lang="ru-RU" sz="14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Педагогическая секция «Современные подходы </a:t>
            </a:r>
            <a:br>
              <a:rPr lang="ru-RU" sz="14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к преподаванию и воспитанию </a:t>
            </a:r>
            <a:br>
              <a:rPr lang="ru-RU" sz="14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обучающихся»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4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88639" y="1279891"/>
          <a:ext cx="6480721" cy="7845504"/>
        </p:xfrm>
        <a:graphic>
          <a:graphicData uri="http://schemas.openxmlformats.org/drawingml/2006/table">
            <a:tbl>
              <a:tblPr/>
              <a:tblGrid>
                <a:gridCol w="342772"/>
                <a:gridCol w="1790812"/>
                <a:gridCol w="1875002"/>
                <a:gridCol w="1247999"/>
                <a:gridCol w="1224136"/>
              </a:tblGrid>
              <a:tr h="199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Тема работы 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ОУ, район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ФИО участника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Должность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62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It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компетентность современного педагога как фактор успешности в его профессиональной деятельности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Учебно-методический сектор Информационно-методического отдела Управления образования г.Казани по Авиастроительному и Ново-Савиновскому районам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Бронникова Эльвира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Камилевна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Ахсанова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Роза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Василовна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заведующий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старший методист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Башлангычклассларда проект методы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«Субашская ООШ» Балтасинского муниципального района РТ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Васильева Гульназ Фазиловна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начальных классов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1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Формирование устойчивой мотивации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 изучению английского языка через применение новых педагогических технологий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«Школа№54»,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Казань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Газиева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Алсу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Зуфаровна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английского языка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1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Методические рекомендации по организации проектной деятельности обучающихся по истории и обществознанию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«Школа№54» Авиастроительного района г. Казань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Гараева Елена Ураловна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истории и обществознания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76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Урок русского языка в 6 классе «В стране выученных уроков» (урок по теме «Имя числительное»)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«Школа№54»,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Казань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Гимадиева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Айгуль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Амировна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русского языка и литературы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1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Формирование исследовательских умений у младших школьников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«Школа№54»,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Казань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Губайдуллина Лилия Миннегаяовна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начальных классов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Современные подходы к преподаванию химии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«Школа№54»,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Казань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Дегтярева Анастасия Алексеевна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химии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0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Проектная деятельность и финансовая грамотность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«Школа№54»,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Казань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Макарова Марина Владимировна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начальных классов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31440" y="323528"/>
            <a:ext cx="7389440" cy="1524000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Педагогическая секция 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«Современные подходы 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к преподаванию и воспитанию 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обучающихся»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51546574"/>
              </p:ext>
            </p:extLst>
          </p:nvPr>
        </p:nvGraphicFramePr>
        <p:xfrm>
          <a:off x="188639" y="1619672"/>
          <a:ext cx="6480722" cy="6867144"/>
        </p:xfrm>
        <a:graphic>
          <a:graphicData uri="http://schemas.openxmlformats.org/drawingml/2006/table">
            <a:tbl>
              <a:tblPr/>
              <a:tblGrid>
                <a:gridCol w="342771"/>
                <a:gridCol w="1790814"/>
                <a:gridCol w="1875002"/>
                <a:gridCol w="1193673"/>
                <a:gridCol w="1278462"/>
              </a:tblGrid>
              <a:tr h="86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Тема работы 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ОУ, район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ФИО участника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Должность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инженерной мысли на уроках английского зыка в рамках проектно-исследовательской деятельности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«Школа№54»,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Казань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Мамедова </a:t>
                      </a: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Назира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Ибрагимовна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английского языка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Формирование картографических знаний на уроках истории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«Гимназия№36» , г. Казань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Рудовская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Татьяна Геннадьевна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истории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Читатель должен быть грамотным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«Школа№54»,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Казань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Хафизова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Гюзель</a:t>
                      </a: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Фоатовна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русского языка и литературы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Готов? Всегда готов!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«Школа№54»,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Казань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Шинкарева Лидия Викторовна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физической культуры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8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Формирование функциональной грамотности на уроках математики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«Гимназия № 10» Авиастроительного района г. Казань 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Вильданова</a:t>
                      </a: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Таскира</a:t>
                      </a: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Галимулловна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математики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Алай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да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чимшә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бар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әле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 Субашская ООШ» Балтасинского  муниципального района РТ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Галиева</a:t>
                      </a: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Раиля</a:t>
                      </a: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Масхудовна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родного языка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А. Алиш.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“ Сертотмасүрдәк”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«Субашская ООШ» Балтасинского муниципального района РТ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Васильева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Гульназ</a:t>
                      </a: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Фазиловна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начальных классов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4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Заочное путешествие в музей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«Субашская ООШ» Балтасинского муниципального района РТ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Нурмухаметова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Фирдия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Нурулловна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 kern="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английского языка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4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1510" algn="l"/>
                        </a:tabLst>
                      </a:pPr>
                      <a:r>
                        <a:rPr lang="tt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Туган тел </a:t>
                      </a:r>
                      <a:r>
                        <a:rPr lang="en-US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</a:t>
                      </a:r>
                      <a:r>
                        <a:rPr lang="tt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әм әдәбият дәресләрендә функ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</a:t>
                      </a:r>
                      <a:r>
                        <a:rPr lang="tt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ионал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ь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грамоталылыкны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үстерү.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«СОШ с. Манзарас» Кукморского муниципального района РТ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Мухаметзянова</a:t>
                      </a:r>
                      <a:endParaRPr lang="ru-RU" sz="1200" kern="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Ризида</a:t>
                      </a:r>
                      <a:endParaRPr lang="ru-RU" sz="1200" kern="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Мухаметзяновна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родного языка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31440" y="323528"/>
            <a:ext cx="7036296" cy="1524000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Секция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Педагогическая секция 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«Современные подходы 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к преподаванию и воспитанию 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обучающихся»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5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211" y="1"/>
            <a:ext cx="1538789" cy="104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88639" y="1619672"/>
          <a:ext cx="6480722" cy="6099048"/>
        </p:xfrm>
        <a:graphic>
          <a:graphicData uri="http://schemas.openxmlformats.org/drawingml/2006/table">
            <a:tbl>
              <a:tblPr/>
              <a:tblGrid>
                <a:gridCol w="342771"/>
                <a:gridCol w="1790814"/>
                <a:gridCol w="1875002"/>
                <a:gridCol w="1193673"/>
                <a:gridCol w="1278462"/>
              </a:tblGrid>
              <a:tr h="86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Тема работы 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ОУ, район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ФИО участника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Должность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1510" algn="l"/>
                        </a:tabLst>
                      </a:pPr>
                      <a:r>
                        <a:rPr lang="ru-RU" sz="1200" kern="1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опыта работы с одаренными детьми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«Гимназия№36» , г. Казань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Исмагилова Венера </a:t>
                      </a:r>
                      <a:r>
                        <a:rPr lang="ru-RU" sz="1200" kern="5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Максумовна</a:t>
                      </a:r>
                      <a:endParaRPr lang="ru-RU" sz="1200" kern="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родного языка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Роль географического образования в формировании инженерно-             технологического мышления обучающихся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«Школа№54»,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 Казань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Хабибуллина </a:t>
                      </a:r>
                      <a:r>
                        <a:rPr lang="ru-RU" sz="1200" kern="5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Нурзида</a:t>
                      </a:r>
                      <a:r>
                        <a:rPr lang="ru-RU" sz="1200" kern="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5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Рафиковна</a:t>
                      </a:r>
                      <a:endParaRPr lang="ru-RU" sz="1200" kern="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географии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9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Авыл мәктәбе шартларында инглиз теле дәресләрендә сәләтле балалар белән эшләү үзенчәлекләре.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(Эш тәҗрибәсен гомумиләштерү)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 Старозюринская средняя общеобразовательная школа Тюлячинского муниципального района РТ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Хусаинов</a:t>
                      </a:r>
                      <a:r>
                        <a:rPr lang="ru-RU" sz="1200" kern="5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Зиннур </a:t>
                      </a:r>
                      <a:r>
                        <a:rPr lang="ru-RU" sz="1200" kern="50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Зуфарович</a:t>
                      </a: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 английского языка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9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Роль педагога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 формировании проектно-исследовательских компетенций учащихся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Институт прикладных исследований АН РТ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Салихова Лилия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Фаннуровна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Хаматгалеева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Ануза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Митхатовна</a:t>
                      </a: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К.п.н., зав. центром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развития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компетенций руководителей ; научный сотрудник</a:t>
                      </a: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9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Формирование навыков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научно-исследовательской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деятельности  учащихся начальной школы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ГАОУ ДПО «Институт развития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образования РТ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Замалетдинова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Зальфира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Исхаковна</a:t>
                      </a: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Кандидат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педагогических наук, доцент кафедры дошкольного и начального ОО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327" marR="113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2986</Words>
  <Application>Microsoft Office PowerPoint</Application>
  <PresentationFormat>Экран (4:3)</PresentationFormat>
  <Paragraphs>872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Республиканская научно-практическая конференция школьников  «Мои первые научные открытия» </vt:lpstr>
      <vt:lpstr>Республиканская научно-практическая  конференция школьников  «Мои первые научные открытия»  Секция точных наук (математика, физика,  информатика, робототехника,  астрономия) </vt:lpstr>
      <vt:lpstr>Секция точных наук  (математика, физика,  информатика, робототехника,  астрономия) </vt:lpstr>
      <vt:lpstr>Республиканская научно-практическая  конференция школьников  «Мои первые научные открытия»  Секция русской филологии (русский язык и литература) </vt:lpstr>
      <vt:lpstr>Республиканская научно-практическая конференция школьников  «Мои первые научные открытия»  Секция татарский филологии (татарский язык и литература) </vt:lpstr>
      <vt:lpstr>Секция  татарский филологии (татарский язык и литература) </vt:lpstr>
      <vt:lpstr>  Республиканская научно-практическая  конференция школьников  « Мои первые научные открытия»  Секция общественных наук (история, обществознание, право, краеведение) </vt:lpstr>
      <vt:lpstr> Секция  общественных наук (история, обществознание, право, краеведение) </vt:lpstr>
      <vt:lpstr>   Республиканская научно-практическая  конференция школьников  «Мои первые научные открытия»  Секция естественных наук (биология, химия, география, экология, геология, ОБЖ и физическая культура)</vt:lpstr>
      <vt:lpstr>    Секция естественных наук (биология, химия, география, экология, геология, ОБЖ и физическая культура)</vt:lpstr>
      <vt:lpstr>Республиканская научно-практическая  конференция школьников  «Мои первые научные открытия»  Секция иностранных языков (английский язык)</vt:lpstr>
      <vt:lpstr>  Республиканская научно-практическая  конференция школьников  «Мои первые научные открытия»  Секция прикладного творчества</vt:lpstr>
      <vt:lpstr>Республиканская научно-практическая  конференция школьников  «Мои первые научные открытия»  Секция «Юный исследователь» (предметы начальной школы № 1)</vt:lpstr>
      <vt:lpstr>Слайд 14</vt:lpstr>
      <vt:lpstr>Республиканская научно-практическая  конференция школьников  «Мои первые научные открытия»  Педагогическая секция «Современные подходы  к преподаванию и воспитанию  обучающихся» </vt:lpstr>
      <vt:lpstr>Секция Педагогическая секция  «Современные подходы  к преподаванию и воспитанию  обучающихся» </vt:lpstr>
      <vt:lpstr>Секция Педагогическая секция  «Современные подходы  к преподаванию и воспитанию  обучающихся»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Республиканская научно-практическая конференция школьников  « Мои первые научные открытия» </dc:title>
  <dc:creator>User</dc:creator>
  <cp:lastModifiedBy>ирина</cp:lastModifiedBy>
  <cp:revision>60</cp:revision>
  <dcterms:created xsi:type="dcterms:W3CDTF">2024-03-19T06:19:58Z</dcterms:created>
  <dcterms:modified xsi:type="dcterms:W3CDTF">2024-03-24T17:37:48Z</dcterms:modified>
</cp:coreProperties>
</file>